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mov" ContentType="video/quicktime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1"/>
  </p:sldMasterIdLst>
  <p:notesMasterIdLst>
    <p:notesMasterId r:id="rId11"/>
  </p:notesMasterIdLst>
  <p:handoutMasterIdLst>
    <p:handoutMasterId r:id="rId12"/>
  </p:handoutMasterIdLst>
  <p:sldIdLst>
    <p:sldId id="256" r:id="rId2"/>
    <p:sldId id="314" r:id="rId3"/>
    <p:sldId id="317" r:id="rId4"/>
    <p:sldId id="321" r:id="rId5"/>
    <p:sldId id="318" r:id="rId6"/>
    <p:sldId id="319" r:id="rId7"/>
    <p:sldId id="320" r:id="rId8"/>
    <p:sldId id="316" r:id="rId9"/>
    <p:sldId id="257" r:id="rId10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47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73201"/>
    <a:srgbClr val="336F01"/>
    <a:srgbClr val="008000"/>
    <a:srgbClr val="5BFA40"/>
    <a:srgbClr val="1CB703"/>
    <a:srgbClr val="1DC80C"/>
    <a:srgbClr val="00FF00"/>
    <a:srgbClr val="408000"/>
    <a:srgbClr val="30A6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/>
    <p:restoredTop sz="86405" autoAdjust="0"/>
  </p:normalViewPr>
  <p:slideViewPr>
    <p:cSldViewPr snapToObjects="1">
      <p:cViewPr varScale="1">
        <p:scale>
          <a:sx n="96" d="100"/>
          <a:sy n="96" d="100"/>
        </p:scale>
        <p:origin x="1424" y="168"/>
      </p:cViewPr>
      <p:guideLst>
        <p:guide orient="horz" pos="1800"/>
        <p:guide pos="475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E8FA7-2F4C-5D49-9BA4-AF921E49AE74}" type="datetime1">
              <a:rPr lang="en-US" smtClean="0"/>
              <a:pPr/>
              <a:t>2/1/17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37E74-6FDC-BA4C-B798-CEB3174D95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49898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6B0FB-EA67-3A40-825F-8F252A860502}" type="datetime1">
              <a:rPr lang="en-US" smtClean="0"/>
              <a:pPr/>
              <a:t>2/1/17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C66A3-1D14-8C46-8C0C-97773EFB7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333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80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basic software stack for the </a:t>
            </a:r>
            <a:r>
              <a:rPr lang="en-US" baseline="0" dirty="0" err="1" smtClean="0"/>
              <a:t>XVis</a:t>
            </a:r>
            <a:r>
              <a:rPr lang="en-US" baseline="0" dirty="0" smtClean="0"/>
              <a:t> project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29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</a:t>
            </a:r>
            <a:r>
              <a:rPr lang="en-US" dirty="0" err="1" smtClean="0"/>
              <a:t>ParaView</a:t>
            </a:r>
            <a:r>
              <a:rPr lang="en-US" dirty="0" smtClean="0"/>
              <a:t> 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VisIt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43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basic software stack for the </a:t>
            </a:r>
            <a:r>
              <a:rPr lang="en-US" baseline="0" dirty="0" err="1" smtClean="0"/>
              <a:t>XVis</a:t>
            </a:r>
            <a:r>
              <a:rPr lang="en-US" baseline="0" dirty="0" smtClean="0"/>
              <a:t> project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1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VTK-m?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48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basic software stack for the </a:t>
            </a:r>
            <a:r>
              <a:rPr lang="en-US" baseline="0" dirty="0" err="1" smtClean="0"/>
              <a:t>XVis</a:t>
            </a:r>
            <a:r>
              <a:rPr lang="en-US" baseline="0" dirty="0" smtClean="0"/>
              <a:t> project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94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"/>
            <a:ext cx="9144000" cy="1328209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61000"/>
            <a:ext cx="9144000" cy="2540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376333"/>
            <a:ext cx="9144000" cy="635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10" y="2753382"/>
            <a:ext cx="8228489" cy="762000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10" y="3515387"/>
            <a:ext cx="8228489" cy="1585097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5" name="Picture 6" descr="SNL_Stacked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34200" y="338671"/>
            <a:ext cx="1524000" cy="650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7" descr="SNL_Motto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227147" y="494772"/>
            <a:ext cx="5394325" cy="338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 userDrawn="1"/>
        </p:nvSpPr>
        <p:spPr>
          <a:xfrm>
            <a:off x="3124200" y="5025379"/>
            <a:ext cx="5562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376863" algn="r"/>
              </a:tabLst>
              <a:defRPr/>
            </a:pPr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	SAND NO. </a:t>
            </a:r>
            <a:r>
              <a:rPr lang="sk-SK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2017-1097 PE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  <p:pic>
        <p:nvPicPr>
          <p:cNvPr id="25" name="Picture 24" descr="New_DOE_Logo_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" y="5058833"/>
            <a:ext cx="981012" cy="274320"/>
          </a:xfrm>
          <a:prstGeom prst="rect">
            <a:avLst/>
          </a:prstGeom>
        </p:spPr>
      </p:pic>
      <p:pic>
        <p:nvPicPr>
          <p:cNvPr id="27" name="Picture 26" descr="NNSA Logo_Whi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66" y="5058833"/>
            <a:ext cx="888456" cy="274320"/>
          </a:xfrm>
          <a:prstGeom prst="rect">
            <a:avLst/>
          </a:prstGeom>
        </p:spPr>
      </p:pic>
      <p:pic>
        <p:nvPicPr>
          <p:cNvPr id="14" name="Picture 13" descr="ccr-logo-white-transparent-background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20" y="5058833"/>
            <a:ext cx="670328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2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09274" y="5139111"/>
            <a:ext cx="1490926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5432778"/>
            <a:ext cx="2895600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05800" y="5127627"/>
            <a:ext cx="609600" cy="31220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70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70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09274" y="5139111"/>
            <a:ext cx="1490926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5432778"/>
            <a:ext cx="2895600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05800" y="5127627"/>
            <a:ext cx="609600" cy="31220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33502"/>
            <a:ext cx="4038600" cy="18216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282162"/>
            <a:ext cx="4038600" cy="18229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9274" y="5139111"/>
            <a:ext cx="1490926" cy="2372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3405" y="5432778"/>
            <a:ext cx="2895600" cy="2372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5204355"/>
            <a:ext cx="2133600" cy="3968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56168"/>
            <a:ext cx="8991600" cy="499533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398" y="2537355"/>
            <a:ext cx="7772400" cy="1135062"/>
          </a:xfrm>
        </p:spPr>
        <p:txBody>
          <a:bodyPr anchor="b"/>
          <a:lstStyle>
            <a:lvl1pPr algn="l">
              <a:defRPr sz="4000" b="1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398" y="3672416"/>
            <a:ext cx="7772400" cy="1250156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656171"/>
            <a:ext cx="4419600" cy="49953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56173"/>
            <a:ext cx="4419600" cy="499533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656170"/>
            <a:ext cx="4421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" y="1190428"/>
            <a:ext cx="4421188" cy="44610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5" y="657290"/>
            <a:ext cx="4422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5" y="1191587"/>
            <a:ext cx="4422775" cy="44599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5432778"/>
            <a:ext cx="2895600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0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6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0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09274" y="5139111"/>
            <a:ext cx="1490926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5432778"/>
            <a:ext cx="2895600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05800" y="5127627"/>
            <a:ext cx="609600" cy="31220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DB0E4600-0381-4CF3-88F2-7ED7D2E3F9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1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6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09274" y="5139111"/>
            <a:ext cx="1490926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5432778"/>
            <a:ext cx="2895600" cy="23722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05800" y="5127627"/>
            <a:ext cx="609600" cy="31220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5"/>
            <a:ext cx="8077200" cy="656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656168"/>
            <a:ext cx="8991600" cy="4995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6" descr="SNL_Stacked_White.png"/>
          <p:cNvPicPr>
            <a:picLocks noChangeAspect="1"/>
          </p:cNvPicPr>
          <p:nvPr userDrawn="1"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3225" y="148167"/>
            <a:ext cx="914400" cy="390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5">
              <a:lumMod val="20000"/>
              <a:lumOff val="80000"/>
            </a:schemeClr>
          </a:solidFill>
          <a:latin typeface="Calibri"/>
          <a:ea typeface="ＭＳ Ｐゴシック" charset="-128"/>
          <a:cs typeface="Calibri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60000"/>
            <a:lumOff val="40000"/>
          </a:schemeClr>
        </a:buClr>
        <a:buFont typeface="Wingdings" pitchFamily="-111" charset="2"/>
        <a:buChar char="§"/>
        <a:defRPr sz="20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-111" charset="2"/>
        <a:buChar char="§"/>
        <a:defRPr sz="18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3"/>
        </a:buClr>
        <a:buFont typeface="Wingdings" pitchFamily="-111" charset="2"/>
        <a:buChar char="§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tiff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1.tiff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1.tiff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1.tiff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jpg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30070" y="1271578"/>
            <a:ext cx="2689330" cy="1657480"/>
            <a:chOff x="2423860" y="711988"/>
            <a:chExt cx="3005957" cy="1852623"/>
          </a:xfrm>
        </p:grpSpPr>
        <p:pic>
          <p:nvPicPr>
            <p:cNvPr id="11" name="Content Placeholder 7" descr="Shuttle2.png"/>
            <p:cNvPicPr>
              <a:picLocks noChangeAspect="1"/>
            </p:cNvPicPr>
            <p:nvPr/>
          </p:nvPicPr>
          <p:blipFill>
            <a:blip r:embed="rId3"/>
            <a:srcRect t="-4340" b="-4340"/>
            <a:stretch>
              <a:fillRect/>
            </a:stretch>
          </p:blipFill>
          <p:spPr bwMode="auto">
            <a:xfrm>
              <a:off x="2454127" y="711988"/>
              <a:ext cx="2727473" cy="1852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 descr="ParaView_whit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860" y="1790700"/>
              <a:ext cx="3005957" cy="7024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3587004" y="1333499"/>
            <a:ext cx="2069323" cy="1531619"/>
            <a:chOff x="1272460" y="2943058"/>
            <a:chExt cx="2367885" cy="175260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2460" y="2943058"/>
              <a:ext cx="2190750" cy="17526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1200" y="3924301"/>
              <a:ext cx="1659145" cy="7713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7" name="Group 16"/>
          <p:cNvGrpSpPr/>
          <p:nvPr/>
        </p:nvGrpSpPr>
        <p:grpSpPr>
          <a:xfrm>
            <a:off x="6400800" y="1333499"/>
            <a:ext cx="2590001" cy="1537626"/>
            <a:chOff x="3505999" y="4154884"/>
            <a:chExt cx="2590001" cy="153762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74579" y="4154884"/>
              <a:ext cx="2121421" cy="1537626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3505999" y="4933050"/>
              <a:ext cx="1809270" cy="759460"/>
              <a:chOff x="2749760" y="5159642"/>
              <a:chExt cx="1809270" cy="759460"/>
            </a:xfrm>
          </p:grpSpPr>
          <p:sp>
            <p:nvSpPr>
              <p:cNvPr id="20" name="TextBox 15"/>
              <p:cNvSpPr txBox="1">
                <a:spLocks noChangeArrowheads="1"/>
              </p:cNvSpPr>
              <p:nvPr/>
            </p:nvSpPr>
            <p:spPr bwMode="auto">
              <a:xfrm>
                <a:off x="3676160" y="5160807"/>
                <a:ext cx="882870" cy="757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40" dirty="0" smtClean="0"/>
                  <a:t>Cinema</a:t>
                </a:r>
              </a:p>
              <a:p>
                <a:r>
                  <a:rPr lang="en-US" sz="1440" dirty="0" smtClean="0"/>
                  <a:t>Database</a:t>
                </a:r>
              </a:p>
              <a:p>
                <a:r>
                  <a:rPr lang="en-US" sz="1440" dirty="0" smtClean="0"/>
                  <a:t>Support</a:t>
                </a:r>
                <a:endParaRPr lang="en-US" sz="1440" dirty="0"/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9760" y="5159642"/>
                <a:ext cx="1005840" cy="759460"/>
              </a:xfrm>
              <a:prstGeom prst="rect">
                <a:avLst/>
              </a:prstGeom>
            </p:spPr>
          </p:pic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10" y="2753386"/>
            <a:ext cx="8228489" cy="1035451"/>
          </a:xfrm>
        </p:spPr>
        <p:txBody>
          <a:bodyPr/>
          <a:lstStyle/>
          <a:p>
            <a:r>
              <a:rPr lang="en-US" dirty="0" smtClean="0"/>
              <a:t>DOE Visualization 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10" y="3788833"/>
            <a:ext cx="8228489" cy="1311647"/>
          </a:xfrm>
        </p:spPr>
        <p:txBody>
          <a:bodyPr/>
          <a:lstStyle/>
          <a:p>
            <a:r>
              <a:rPr lang="en-US" sz="2400" dirty="0" smtClean="0"/>
              <a:t>ECP Annual Meeting</a:t>
            </a:r>
          </a:p>
          <a:p>
            <a:r>
              <a:rPr lang="en-US" sz="2400" dirty="0" smtClean="0"/>
              <a:t>Kenneth Moreland  </a:t>
            </a:r>
            <a:r>
              <a:rPr lang="en-US" sz="1800" dirty="0" smtClean="0"/>
              <a:t>Sandia National Laboratories</a:t>
            </a:r>
            <a:endParaRPr lang="en-US" sz="2400" dirty="0" smtClean="0"/>
          </a:p>
          <a:p>
            <a:r>
              <a:rPr lang="en-US" sz="1600" dirty="0" smtClean="0"/>
              <a:t>February 1, 2016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86" y="1824172"/>
            <a:ext cx="2344614" cy="9144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725333" y="342900"/>
            <a:ext cx="3005957" cy="1852623"/>
            <a:chOff x="2423860" y="711988"/>
            <a:chExt cx="3005957" cy="1852623"/>
          </a:xfrm>
        </p:grpSpPr>
        <p:pic>
          <p:nvPicPr>
            <p:cNvPr id="6" name="Content Placeholder 7" descr="Shuttle2.png"/>
            <p:cNvPicPr>
              <a:picLocks noChangeAspect="1"/>
            </p:cNvPicPr>
            <p:nvPr/>
          </p:nvPicPr>
          <p:blipFill>
            <a:blip r:embed="rId4"/>
            <a:srcRect t="-4340" b="-4340"/>
            <a:stretch>
              <a:fillRect/>
            </a:stretch>
          </p:blipFill>
          <p:spPr bwMode="auto">
            <a:xfrm>
              <a:off x="2454127" y="711988"/>
              <a:ext cx="2727473" cy="1852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ParaView_whit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860" y="1790700"/>
              <a:ext cx="3005957" cy="7024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" name="Group 10"/>
          <p:cNvGrpSpPr/>
          <p:nvPr/>
        </p:nvGrpSpPr>
        <p:grpSpPr>
          <a:xfrm>
            <a:off x="4044369" y="2247900"/>
            <a:ext cx="2367885" cy="1752601"/>
            <a:chOff x="1272460" y="2943058"/>
            <a:chExt cx="2367885" cy="17526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2460" y="2943058"/>
              <a:ext cx="2190750" cy="1752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81200" y="3924301"/>
              <a:ext cx="1659145" cy="7713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Picture 11" descr="PV_Catalys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937318"/>
            <a:ext cx="1828800" cy="6637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1971" y="2761002"/>
            <a:ext cx="1515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Libsim</a:t>
            </a:r>
            <a:endParaRPr lang="en-US" sz="4000" dirty="0"/>
          </a:p>
        </p:txBody>
      </p:sp>
      <p:sp>
        <p:nvSpPr>
          <p:cNvPr id="14" name="Rectangle 13"/>
          <p:cNvSpPr/>
          <p:nvPr/>
        </p:nvSpPr>
        <p:spPr>
          <a:xfrm>
            <a:off x="-76200" y="377798"/>
            <a:ext cx="609600" cy="38420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 smtClean="0"/>
              <a:t>Simulations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55600" y="8467"/>
            <a:ext cx="273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GUI / Parallel Management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77390" y="1257300"/>
            <a:ext cx="19428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Base Vis Library</a:t>
            </a:r>
          </a:p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(Algorithm Implementation)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20884" y="1562101"/>
            <a:ext cx="1056506" cy="380999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943600" y="2400300"/>
            <a:ext cx="1333790" cy="45720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09554" y="252168"/>
            <a:ext cx="18004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In Situ Vis Library</a:t>
            </a:r>
          </a:p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(Integration with </a:t>
            </a:r>
            <a:r>
              <a:rPr lang="en-US" sz="12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Sim</a:t>
            </a:r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6" name="Straight Arrow Connector 25"/>
          <p:cNvCxnSpPr>
            <a:stCxn id="6" idx="1"/>
            <a:endCxn id="12" idx="3"/>
          </p:cNvCxnSpPr>
          <p:nvPr/>
        </p:nvCxnSpPr>
        <p:spPr>
          <a:xfrm flipH="1">
            <a:off x="3124200" y="1269212"/>
            <a:ext cx="631400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1"/>
            <a:endCxn id="13" idx="3"/>
          </p:cNvCxnSpPr>
          <p:nvPr/>
        </p:nvCxnSpPr>
        <p:spPr>
          <a:xfrm flipH="1" flipV="1">
            <a:off x="2967630" y="3114945"/>
            <a:ext cx="1076739" cy="9255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1"/>
          </p:cNvCxnSpPr>
          <p:nvPr/>
        </p:nvCxnSpPr>
        <p:spPr>
          <a:xfrm flipH="1">
            <a:off x="381000" y="3114945"/>
            <a:ext cx="1070971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1"/>
          </p:cNvCxnSpPr>
          <p:nvPr/>
        </p:nvCxnSpPr>
        <p:spPr>
          <a:xfrm flipH="1" flipV="1">
            <a:off x="381000" y="1257300"/>
            <a:ext cx="914400" cy="11912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8478" y="3752805"/>
            <a:ext cx="1828800" cy="9144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062136" y="3343202"/>
            <a:ext cx="2080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Multithreaded Algorithms</a:t>
            </a:r>
          </a:p>
          <a:p>
            <a:pPr algn="ctr"/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Processor Portability</a:t>
            </a:r>
            <a:endParaRPr lang="en-US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7650286" y="2467244"/>
            <a:ext cx="122114" cy="875958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4" idx="1"/>
          </p:cNvCxnSpPr>
          <p:nvPr/>
        </p:nvCxnSpPr>
        <p:spPr>
          <a:xfrm flipH="1" flipV="1">
            <a:off x="6071179" y="3866422"/>
            <a:ext cx="1017299" cy="343583"/>
          </a:xfrm>
          <a:prstGeom prst="straightConnector1">
            <a:avLst/>
          </a:prstGeom>
          <a:ln>
            <a:prstDash val="dash"/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669" y="4116587"/>
            <a:ext cx="1828800" cy="914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661897" y="3813574"/>
            <a:ext cx="1739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Flexible Data Models</a:t>
            </a:r>
          </a:p>
          <a:p>
            <a:pPr algn="ctr"/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Flyweight Integration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381000" y="4000500"/>
            <a:ext cx="526148" cy="539325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3505999" y="4154884"/>
            <a:ext cx="2590001" cy="1537626"/>
            <a:chOff x="3505999" y="4154884"/>
            <a:chExt cx="2590001" cy="153762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74579" y="4154884"/>
              <a:ext cx="2121421" cy="1537626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3505999" y="4933050"/>
              <a:ext cx="1809270" cy="759460"/>
              <a:chOff x="2749760" y="5159642"/>
              <a:chExt cx="1809270" cy="759460"/>
            </a:xfrm>
          </p:grpSpPr>
          <p:sp>
            <p:nvSpPr>
              <p:cNvPr id="36" name="TextBox 15"/>
              <p:cNvSpPr txBox="1">
                <a:spLocks noChangeArrowheads="1"/>
              </p:cNvSpPr>
              <p:nvPr/>
            </p:nvSpPr>
            <p:spPr bwMode="auto">
              <a:xfrm>
                <a:off x="3676160" y="5160807"/>
                <a:ext cx="882870" cy="757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40" dirty="0" smtClean="0"/>
                  <a:t>Cinema</a:t>
                </a:r>
              </a:p>
              <a:p>
                <a:r>
                  <a:rPr lang="en-US" sz="1440" dirty="0" smtClean="0"/>
                  <a:t>Database</a:t>
                </a:r>
              </a:p>
              <a:p>
                <a:r>
                  <a:rPr lang="en-US" sz="1440" dirty="0" smtClean="0"/>
                  <a:t>Support</a:t>
                </a:r>
                <a:endParaRPr lang="en-US" sz="1440" dirty="0"/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9760" y="5159642"/>
                <a:ext cx="1005840" cy="75946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2904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raViewDemo1-sm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" y="3175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5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1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86" y="1824172"/>
            <a:ext cx="2344614" cy="9144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725333" y="342900"/>
            <a:ext cx="3005957" cy="1852623"/>
            <a:chOff x="2423860" y="711988"/>
            <a:chExt cx="3005957" cy="1852623"/>
          </a:xfrm>
        </p:grpSpPr>
        <p:pic>
          <p:nvPicPr>
            <p:cNvPr id="6" name="Content Placeholder 7" descr="Shuttle2.png"/>
            <p:cNvPicPr>
              <a:picLocks noChangeAspect="1"/>
            </p:cNvPicPr>
            <p:nvPr/>
          </p:nvPicPr>
          <p:blipFill>
            <a:blip r:embed="rId4"/>
            <a:srcRect t="-4340" b="-4340"/>
            <a:stretch>
              <a:fillRect/>
            </a:stretch>
          </p:blipFill>
          <p:spPr bwMode="auto">
            <a:xfrm>
              <a:off x="2454127" y="711988"/>
              <a:ext cx="2727473" cy="1852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ParaView_whit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860" y="1790700"/>
              <a:ext cx="3005957" cy="7024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" name="Group 10"/>
          <p:cNvGrpSpPr/>
          <p:nvPr/>
        </p:nvGrpSpPr>
        <p:grpSpPr>
          <a:xfrm>
            <a:off x="4044369" y="2247900"/>
            <a:ext cx="2367885" cy="1752601"/>
            <a:chOff x="1272460" y="2943058"/>
            <a:chExt cx="2367885" cy="17526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2460" y="2943058"/>
              <a:ext cx="2190750" cy="1752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81200" y="3924301"/>
              <a:ext cx="1659145" cy="7713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Picture 11" descr="PV_Catalys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937318"/>
            <a:ext cx="1828800" cy="6637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1971" y="2761002"/>
            <a:ext cx="1515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Libsim</a:t>
            </a:r>
            <a:endParaRPr lang="en-US" sz="4000" dirty="0"/>
          </a:p>
        </p:txBody>
      </p:sp>
      <p:sp>
        <p:nvSpPr>
          <p:cNvPr id="14" name="Rectangle 13"/>
          <p:cNvSpPr/>
          <p:nvPr/>
        </p:nvSpPr>
        <p:spPr>
          <a:xfrm>
            <a:off x="-76200" y="377798"/>
            <a:ext cx="609600" cy="38420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 smtClean="0"/>
              <a:t>Simulations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55600" y="8467"/>
            <a:ext cx="273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GUI / Parallel Management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77390" y="1257300"/>
            <a:ext cx="19428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Base Vis Library</a:t>
            </a:r>
          </a:p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(Algorithm Implementation)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20884" y="1562101"/>
            <a:ext cx="1056506" cy="380999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943600" y="2400300"/>
            <a:ext cx="1333790" cy="45720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09554" y="252168"/>
            <a:ext cx="18004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In Situ Vis Library</a:t>
            </a:r>
          </a:p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(Integration with </a:t>
            </a:r>
            <a:r>
              <a:rPr lang="en-US" sz="12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Sim</a:t>
            </a:r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6" name="Straight Arrow Connector 25"/>
          <p:cNvCxnSpPr>
            <a:stCxn id="6" idx="1"/>
            <a:endCxn id="12" idx="3"/>
          </p:cNvCxnSpPr>
          <p:nvPr/>
        </p:nvCxnSpPr>
        <p:spPr>
          <a:xfrm flipH="1">
            <a:off x="3124200" y="1269212"/>
            <a:ext cx="631400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1"/>
            <a:endCxn id="13" idx="3"/>
          </p:cNvCxnSpPr>
          <p:nvPr/>
        </p:nvCxnSpPr>
        <p:spPr>
          <a:xfrm flipH="1" flipV="1">
            <a:off x="2967630" y="3114945"/>
            <a:ext cx="1076739" cy="9255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1"/>
          </p:cNvCxnSpPr>
          <p:nvPr/>
        </p:nvCxnSpPr>
        <p:spPr>
          <a:xfrm flipH="1">
            <a:off x="381000" y="3114945"/>
            <a:ext cx="1070971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1"/>
          </p:cNvCxnSpPr>
          <p:nvPr/>
        </p:nvCxnSpPr>
        <p:spPr>
          <a:xfrm flipH="1" flipV="1">
            <a:off x="381000" y="1257300"/>
            <a:ext cx="914400" cy="11912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8478" y="3752805"/>
            <a:ext cx="1828800" cy="9144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062136" y="3343202"/>
            <a:ext cx="2080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Multithreaded Algorithms</a:t>
            </a:r>
          </a:p>
          <a:p>
            <a:pPr algn="ctr"/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Processor Portability</a:t>
            </a:r>
            <a:endParaRPr lang="en-US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7650286" y="2467244"/>
            <a:ext cx="122114" cy="875958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4" idx="1"/>
          </p:cNvCxnSpPr>
          <p:nvPr/>
        </p:nvCxnSpPr>
        <p:spPr>
          <a:xfrm flipH="1" flipV="1">
            <a:off x="6071179" y="3866422"/>
            <a:ext cx="1017299" cy="343583"/>
          </a:xfrm>
          <a:prstGeom prst="straightConnector1">
            <a:avLst/>
          </a:prstGeom>
          <a:ln>
            <a:prstDash val="dash"/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669" y="4116587"/>
            <a:ext cx="1828800" cy="914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661897" y="3813574"/>
            <a:ext cx="1739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Flexible Data Models</a:t>
            </a:r>
          </a:p>
          <a:p>
            <a:pPr algn="ctr"/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Flyweight Integration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381000" y="4000500"/>
            <a:ext cx="526148" cy="539325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3505999" y="4154884"/>
            <a:ext cx="2590001" cy="1537626"/>
            <a:chOff x="3505999" y="4154884"/>
            <a:chExt cx="2590001" cy="153762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74579" y="4154884"/>
              <a:ext cx="2121421" cy="1537626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3505999" y="4933050"/>
              <a:ext cx="1809270" cy="759460"/>
              <a:chOff x="2749760" y="5159642"/>
              <a:chExt cx="1809270" cy="759460"/>
            </a:xfrm>
          </p:grpSpPr>
          <p:sp>
            <p:nvSpPr>
              <p:cNvPr id="36" name="TextBox 15"/>
              <p:cNvSpPr txBox="1">
                <a:spLocks noChangeArrowheads="1"/>
              </p:cNvSpPr>
              <p:nvPr/>
            </p:nvSpPr>
            <p:spPr bwMode="auto">
              <a:xfrm>
                <a:off x="3676160" y="5160807"/>
                <a:ext cx="882870" cy="757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40" dirty="0" smtClean="0"/>
                  <a:t>Cinema</a:t>
                </a:r>
              </a:p>
              <a:p>
                <a:r>
                  <a:rPr lang="en-US" sz="1440" dirty="0" smtClean="0"/>
                  <a:t>Database</a:t>
                </a:r>
              </a:p>
              <a:p>
                <a:r>
                  <a:rPr lang="en-US" sz="1440" dirty="0" smtClean="0"/>
                  <a:t>Support</a:t>
                </a:r>
                <a:endParaRPr lang="en-US" sz="1440" dirty="0"/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9760" y="5159642"/>
                <a:ext cx="1005840" cy="75946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3582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30" descr="Viz clus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r="59079"/>
          <a:stretch/>
        </p:blipFill>
        <p:spPr bwMode="auto">
          <a:xfrm>
            <a:off x="6092606" y="1714328"/>
            <a:ext cx="1838026" cy="40006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ecomposedGri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1" y="2"/>
            <a:ext cx="5538595" cy="5538595"/>
          </a:xfrm>
          <a:prstGeom prst="rect">
            <a:avLst/>
          </a:prstGeom>
        </p:spPr>
      </p:pic>
      <p:cxnSp>
        <p:nvCxnSpPr>
          <p:cNvPr id="4" name="Elbow Connector 3"/>
          <p:cNvCxnSpPr/>
          <p:nvPr/>
        </p:nvCxnSpPr>
        <p:spPr>
          <a:xfrm flipV="1">
            <a:off x="4971704" y="3428656"/>
            <a:ext cx="2109941" cy="923099"/>
          </a:xfrm>
          <a:prstGeom prst="bentConnector3">
            <a:avLst>
              <a:gd name="adj1" fmla="val 3842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/>
          <p:nvPr/>
        </p:nvCxnSpPr>
        <p:spPr>
          <a:xfrm flipV="1">
            <a:off x="2400209" y="3098978"/>
            <a:ext cx="4681432" cy="923099"/>
          </a:xfrm>
          <a:prstGeom prst="bentConnector3">
            <a:avLst>
              <a:gd name="adj1" fmla="val 17884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/>
          <p:nvPr/>
        </p:nvCxnSpPr>
        <p:spPr>
          <a:xfrm>
            <a:off x="5037640" y="1714329"/>
            <a:ext cx="2044005" cy="1054971"/>
          </a:xfrm>
          <a:prstGeom prst="bentConnector3">
            <a:avLst>
              <a:gd name="adj1" fmla="val 36559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>
            <a:off x="3916730" y="263743"/>
            <a:ext cx="3164912" cy="2175877"/>
          </a:xfrm>
          <a:prstGeom prst="bentConnector3">
            <a:avLst>
              <a:gd name="adj1" fmla="val 78213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flipV="1">
            <a:off x="2334274" y="263745"/>
            <a:ext cx="1582456" cy="1384649"/>
          </a:xfrm>
          <a:prstGeom prst="bentConnector3">
            <a:avLst>
              <a:gd name="adj1" fmla="val 5771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73542" y="1790702"/>
            <a:ext cx="1570458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Inter-Node</a:t>
            </a:r>
          </a:p>
          <a:p>
            <a:r>
              <a:rPr lang="en-US" sz="2400" dirty="0" smtClean="0"/>
              <a:t>Parallelism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6795241" y="2175879"/>
            <a:ext cx="923099" cy="1582456"/>
          </a:xfrm>
          <a:prstGeom prst="ellipse">
            <a:avLst/>
          </a:prstGeom>
          <a:gradFill flip="none" rotWithShape="1">
            <a:gsLst>
              <a:gs pos="7500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7914" y="2933702"/>
            <a:ext cx="1983887" cy="2044005"/>
          </a:xfrm>
          <a:prstGeom prst="ellipse">
            <a:avLst/>
          </a:prstGeom>
          <a:gradFill flip="none" rotWithShape="1">
            <a:gsLst>
              <a:gs pos="7500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14" y="4813754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Intra-Node</a:t>
            </a:r>
          </a:p>
          <a:p>
            <a:r>
              <a:rPr lang="en-US" sz="2400" dirty="0" smtClean="0"/>
              <a:t>Parallelism</a:t>
            </a:r>
            <a:endParaRPr lang="en-US" sz="2400" dirty="0"/>
          </a:p>
        </p:txBody>
      </p:sp>
      <p:pic>
        <p:nvPicPr>
          <p:cNvPr id="14" name="Picture 13" descr="ParaView_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979" y="2769300"/>
            <a:ext cx="1752600" cy="4095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3537" y="3185898"/>
            <a:ext cx="1066800" cy="4959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05802" y="3680147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DIY</a:t>
            </a:r>
            <a:endParaRPr lang="en-US" sz="2800" dirty="0"/>
          </a:p>
        </p:txBody>
      </p:sp>
      <p:pic>
        <p:nvPicPr>
          <p:cNvPr id="16" name="Picture 15" descr="VTKm_Logo2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92" y="5067299"/>
            <a:ext cx="11948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5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Architectures to Support?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GPU (NVIDIA)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Sub-architectures:</a:t>
            </a:r>
          </a:p>
          <a:p>
            <a:pPr lvl="1"/>
            <a:r>
              <a:rPr lang="en-US" dirty="0" smtClean="0"/>
              <a:t>Fermi, </a:t>
            </a:r>
            <a:r>
              <a:rPr lang="en-US" dirty="0" err="1" smtClean="0"/>
              <a:t>Kepler</a:t>
            </a:r>
            <a:r>
              <a:rPr lang="en-US" dirty="0" smtClean="0"/>
              <a:t>, Maxwell</a:t>
            </a:r>
          </a:p>
          <a:p>
            <a:r>
              <a:rPr lang="en-US" dirty="0" smtClean="0"/>
              <a:t>Multiple Memory Types:</a:t>
            </a:r>
          </a:p>
          <a:p>
            <a:pPr lvl="1"/>
            <a:r>
              <a:rPr lang="en-US" dirty="0" smtClean="0"/>
              <a:t>Global, shared, constant, texture</a:t>
            </a:r>
          </a:p>
          <a:p>
            <a:r>
              <a:rPr lang="en-US" dirty="0" smtClean="0"/>
              <a:t>Memory Amount: </a:t>
            </a:r>
            <a:r>
              <a:rPr lang="en-US" sz="2000" dirty="0" smtClean="0"/>
              <a:t>Up to 12 GB</a:t>
            </a:r>
            <a:endParaRPr lang="en-US" dirty="0" smtClean="0"/>
          </a:p>
          <a:p>
            <a:r>
              <a:rPr lang="en-US" dirty="0" smtClean="0"/>
              <a:t>1000s of threads</a:t>
            </a:r>
          </a:p>
          <a:p>
            <a:pPr lvl="1"/>
            <a:r>
              <a:rPr lang="en-US" dirty="0" smtClean="0"/>
              <a:t>Grids, blocks, and warps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CPU/MIC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Mulple</a:t>
            </a:r>
            <a:r>
              <a:rPr lang="en-US" dirty="0" smtClean="0"/>
              <a:t> ISAs:</a:t>
            </a:r>
          </a:p>
          <a:p>
            <a:pPr lvl="1"/>
            <a:r>
              <a:rPr lang="en-US" dirty="0" smtClean="0"/>
              <a:t>Vector unit widths: 2,4,8 / 16</a:t>
            </a:r>
          </a:p>
          <a:p>
            <a:r>
              <a:rPr lang="en-US" dirty="0" smtClean="0"/>
              <a:t>Single Memory Type</a:t>
            </a:r>
          </a:p>
          <a:p>
            <a:pPr lvl="1"/>
            <a:r>
              <a:rPr lang="en-US" dirty="0" smtClean="0"/>
              <a:t>Except when not (cache, HSM)</a:t>
            </a:r>
          </a:p>
          <a:p>
            <a:r>
              <a:rPr lang="en-US" dirty="0" smtClean="0"/>
              <a:t>Larger Memory Size</a:t>
            </a:r>
          </a:p>
          <a:p>
            <a:r>
              <a:rPr lang="en-US" dirty="0" smtClean="0"/>
              <a:t>Up to 60/260 threads</a:t>
            </a:r>
          </a:p>
          <a:p>
            <a:pPr lvl="1"/>
            <a:r>
              <a:rPr lang="en-US" dirty="0" smtClean="0"/>
              <a:t>No explicit organization</a:t>
            </a:r>
            <a:endParaRPr lang="en-US" dirty="0"/>
          </a:p>
        </p:txBody>
      </p:sp>
      <p:pic>
        <p:nvPicPr>
          <p:cNvPr id="7" name="Picture 6" descr="nvidia-k6000-2013-07-24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3974690"/>
            <a:ext cx="3173506" cy="1740310"/>
          </a:xfrm>
          <a:prstGeom prst="rect">
            <a:avLst/>
          </a:prstGeom>
        </p:spPr>
      </p:pic>
      <p:pic>
        <p:nvPicPr>
          <p:cNvPr id="8" name="Picture 7" descr="_423047_i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983" y="4042169"/>
            <a:ext cx="1905000" cy="1633538"/>
          </a:xfrm>
          <a:prstGeom prst="rect">
            <a:avLst/>
          </a:prstGeom>
        </p:spPr>
      </p:pic>
      <p:pic>
        <p:nvPicPr>
          <p:cNvPr id="9" name="Picture 8" descr="Xeon_Phi_Active_Angl_Wh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87" y="3924302"/>
            <a:ext cx="2692017" cy="17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0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86" y="1824172"/>
            <a:ext cx="2344614" cy="9144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725333" y="342900"/>
            <a:ext cx="3005957" cy="1852623"/>
            <a:chOff x="2423860" y="711988"/>
            <a:chExt cx="3005957" cy="1852623"/>
          </a:xfrm>
        </p:grpSpPr>
        <p:pic>
          <p:nvPicPr>
            <p:cNvPr id="6" name="Content Placeholder 7" descr="Shuttle2.png"/>
            <p:cNvPicPr>
              <a:picLocks noChangeAspect="1"/>
            </p:cNvPicPr>
            <p:nvPr/>
          </p:nvPicPr>
          <p:blipFill>
            <a:blip r:embed="rId4"/>
            <a:srcRect t="-4340" b="-4340"/>
            <a:stretch>
              <a:fillRect/>
            </a:stretch>
          </p:blipFill>
          <p:spPr bwMode="auto">
            <a:xfrm>
              <a:off x="2454127" y="711988"/>
              <a:ext cx="2727473" cy="1852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ParaView_whit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860" y="1790700"/>
              <a:ext cx="3005957" cy="7024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" name="Group 10"/>
          <p:cNvGrpSpPr/>
          <p:nvPr/>
        </p:nvGrpSpPr>
        <p:grpSpPr>
          <a:xfrm>
            <a:off x="4044369" y="2247900"/>
            <a:ext cx="2367885" cy="1752601"/>
            <a:chOff x="1272460" y="2943058"/>
            <a:chExt cx="2367885" cy="17526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2460" y="2943058"/>
              <a:ext cx="2190750" cy="1752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81200" y="3924301"/>
              <a:ext cx="1659145" cy="7713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Picture 11" descr="PV_Catalys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937318"/>
            <a:ext cx="1828800" cy="6637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1971" y="2761002"/>
            <a:ext cx="1515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Libsim</a:t>
            </a:r>
            <a:endParaRPr lang="en-US" sz="4000" dirty="0"/>
          </a:p>
        </p:txBody>
      </p:sp>
      <p:sp>
        <p:nvSpPr>
          <p:cNvPr id="14" name="Rectangle 13"/>
          <p:cNvSpPr/>
          <p:nvPr/>
        </p:nvSpPr>
        <p:spPr>
          <a:xfrm>
            <a:off x="-76200" y="377798"/>
            <a:ext cx="609600" cy="38420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 smtClean="0"/>
              <a:t>Simulations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55600" y="8467"/>
            <a:ext cx="273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GUI / Parallel Management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77390" y="1257300"/>
            <a:ext cx="19428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Base Vis Library</a:t>
            </a:r>
          </a:p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(Algorithm Implementation)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20884" y="1562101"/>
            <a:ext cx="1056506" cy="380999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943600" y="2400300"/>
            <a:ext cx="1333790" cy="45720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09554" y="252168"/>
            <a:ext cx="18004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In Situ Vis Library</a:t>
            </a:r>
          </a:p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(Integration with </a:t>
            </a:r>
            <a:r>
              <a:rPr lang="en-US" sz="12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Sim</a:t>
            </a:r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6" name="Straight Arrow Connector 25"/>
          <p:cNvCxnSpPr>
            <a:stCxn id="6" idx="1"/>
            <a:endCxn id="12" idx="3"/>
          </p:cNvCxnSpPr>
          <p:nvPr/>
        </p:nvCxnSpPr>
        <p:spPr>
          <a:xfrm flipH="1">
            <a:off x="3124200" y="1269212"/>
            <a:ext cx="631400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1"/>
            <a:endCxn id="13" idx="3"/>
          </p:cNvCxnSpPr>
          <p:nvPr/>
        </p:nvCxnSpPr>
        <p:spPr>
          <a:xfrm flipH="1" flipV="1">
            <a:off x="2967630" y="3114945"/>
            <a:ext cx="1076739" cy="9255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1"/>
          </p:cNvCxnSpPr>
          <p:nvPr/>
        </p:nvCxnSpPr>
        <p:spPr>
          <a:xfrm flipH="1">
            <a:off x="381000" y="3114945"/>
            <a:ext cx="1070971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1"/>
          </p:cNvCxnSpPr>
          <p:nvPr/>
        </p:nvCxnSpPr>
        <p:spPr>
          <a:xfrm flipH="1" flipV="1">
            <a:off x="381000" y="1257300"/>
            <a:ext cx="914400" cy="11912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8478" y="3752805"/>
            <a:ext cx="1828800" cy="9144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062136" y="3343202"/>
            <a:ext cx="2080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Multithreaded Algorithms</a:t>
            </a:r>
          </a:p>
          <a:p>
            <a:pPr algn="ctr"/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Processor Portability</a:t>
            </a:r>
            <a:endParaRPr lang="en-US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7650286" y="2467244"/>
            <a:ext cx="122114" cy="875958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4" idx="1"/>
          </p:cNvCxnSpPr>
          <p:nvPr/>
        </p:nvCxnSpPr>
        <p:spPr>
          <a:xfrm flipH="1" flipV="1">
            <a:off x="6071179" y="3866422"/>
            <a:ext cx="1017299" cy="343583"/>
          </a:xfrm>
          <a:prstGeom prst="straightConnector1">
            <a:avLst/>
          </a:prstGeom>
          <a:ln>
            <a:prstDash val="dash"/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669" y="4116587"/>
            <a:ext cx="1828800" cy="914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661897" y="3813574"/>
            <a:ext cx="1739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Flexible Data Models</a:t>
            </a:r>
          </a:p>
          <a:p>
            <a:pPr algn="ctr"/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Flyweight Integration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381000" y="4000500"/>
            <a:ext cx="526148" cy="539325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3505999" y="4154884"/>
            <a:ext cx="2590001" cy="1537626"/>
            <a:chOff x="3505999" y="4154884"/>
            <a:chExt cx="2590001" cy="153762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74579" y="4154884"/>
              <a:ext cx="2121421" cy="1537626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3505999" y="4933050"/>
              <a:ext cx="1809270" cy="759460"/>
              <a:chOff x="2749760" y="5159642"/>
              <a:chExt cx="1809270" cy="759460"/>
            </a:xfrm>
          </p:grpSpPr>
          <p:sp>
            <p:nvSpPr>
              <p:cNvPr id="36" name="TextBox 15"/>
              <p:cNvSpPr txBox="1">
                <a:spLocks noChangeArrowheads="1"/>
              </p:cNvSpPr>
              <p:nvPr/>
            </p:nvSpPr>
            <p:spPr bwMode="auto">
              <a:xfrm>
                <a:off x="3676160" y="5160807"/>
                <a:ext cx="882870" cy="757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40" dirty="0" smtClean="0"/>
                  <a:t>Cinema</a:t>
                </a:r>
              </a:p>
              <a:p>
                <a:r>
                  <a:rPr lang="en-US" sz="1440" dirty="0" smtClean="0"/>
                  <a:t>Database</a:t>
                </a:r>
              </a:p>
              <a:p>
                <a:r>
                  <a:rPr lang="en-US" sz="1440" dirty="0" smtClean="0"/>
                  <a:t>Support</a:t>
                </a:r>
                <a:endParaRPr lang="en-US" sz="1440" dirty="0"/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9760" y="5159642"/>
                <a:ext cx="1005840" cy="75946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127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ighlightVTKmInSituLive20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4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Acknowledgements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material is based upon work supported by the U.S. Department of Energy, Office of Science, Office of Advanced Scientific Computing Research, under Award Numbers 10-014707, 12-015215, and 14-017566.</a:t>
            </a:r>
          </a:p>
          <a:p>
            <a:r>
              <a:rPr lang="en-US" dirty="0" smtClean="0"/>
              <a:t>Sandia </a:t>
            </a:r>
            <a:r>
              <a:rPr lang="en-US" dirty="0"/>
              <a:t>National Laboratories is a multi-program laboratory managed and operated by Sandia Corporation, a wholly owned subsidiary of Lockheed Martin Corporation, for the U.S. Department of Energy’s National Nuclear Security Administration under contract DE-AC04-94AL85000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Lots </a:t>
            </a:r>
            <a:r>
              <a:rPr lang="en-US" dirty="0"/>
              <a:t>of credit goes out to all our collaborators:</a:t>
            </a:r>
          </a:p>
          <a:p>
            <a:pPr lvl="1"/>
            <a:r>
              <a:rPr lang="en-US" dirty="0" smtClean="0"/>
              <a:t>Chris Sewell, Jeremy Meredith, David </a:t>
            </a:r>
            <a:r>
              <a:rPr lang="en-US" dirty="0" err="1" smtClean="0"/>
              <a:t>Pugmire</a:t>
            </a:r>
            <a:r>
              <a:rPr lang="en-US" dirty="0" smtClean="0"/>
              <a:t>, </a:t>
            </a:r>
            <a:r>
              <a:rPr lang="en-US" dirty="0" err="1" smtClean="0"/>
              <a:t>Berk</a:t>
            </a:r>
            <a:r>
              <a:rPr lang="en-US" dirty="0" smtClean="0"/>
              <a:t> </a:t>
            </a:r>
            <a:r>
              <a:rPr lang="en-US" dirty="0" err="1" smtClean="0"/>
              <a:t>Geveci</a:t>
            </a:r>
            <a:r>
              <a:rPr lang="en-US" dirty="0" smtClean="0"/>
              <a:t>, Robert Maynard, Hank Childs, Kwan-Liu Ma, and many others.</a:t>
            </a:r>
          </a:p>
        </p:txBody>
      </p:sp>
      <p:pic>
        <p:nvPicPr>
          <p:cNvPr id="11" name="Picture 10" descr="SDAV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39" y="3042058"/>
            <a:ext cx="4925291" cy="685800"/>
          </a:xfrm>
          <a:prstGeom prst="rect">
            <a:avLst/>
          </a:prstGeom>
        </p:spPr>
      </p:pic>
      <p:pic>
        <p:nvPicPr>
          <p:cNvPr id="12" name="Picture 11" descr="XVisLog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99" y="2927758"/>
            <a:ext cx="1591734" cy="914400"/>
          </a:xfrm>
          <a:prstGeom prst="rect">
            <a:avLst/>
          </a:prstGeom>
        </p:spPr>
      </p:pic>
      <p:pic>
        <p:nvPicPr>
          <p:cNvPr id="13" name="Picture 12" descr="AS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530" y="2857500"/>
            <a:ext cx="1004981" cy="10549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7848" y="5067264"/>
            <a:ext cx="28999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http://</a:t>
            </a:r>
            <a:r>
              <a:rPr lang="en-US" sz="3200" dirty="0" err="1" smtClean="0"/>
              <a:t>m.vtk.org</a:t>
            </a:r>
            <a:endParaRPr lang="en-US" sz="3200" dirty="0"/>
          </a:p>
        </p:txBody>
      </p:sp>
      <p:pic>
        <p:nvPicPr>
          <p:cNvPr id="8" name="Picture 7" descr="VTKm_Logo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927758"/>
            <a:ext cx="2057400" cy="78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1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ndia_CorpPresentation_Template1">
  <a:themeElements>
    <a:clrScheme name="SandiaDark2012">
      <a:dk1>
        <a:sysClr val="windowText" lastClr="000000"/>
      </a:dk1>
      <a:lt1>
        <a:sysClr val="window" lastClr="FFFFFF"/>
      </a:lt1>
      <a:dk2>
        <a:srgbClr val="464646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063E8F"/>
      </a:accent5>
      <a:accent6>
        <a:srgbClr val="620A00"/>
      </a:accent6>
      <a:hlink>
        <a:srgbClr val="37A6D2"/>
      </a:hlink>
      <a:folHlink>
        <a:srgbClr val="B71A2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Sandia_CorpPresentation_Template1.thmx</Template>
  <TotalTime>24701</TotalTime>
  <Words>348</Words>
  <Application>Microsoft Macintosh PowerPoint</Application>
  <PresentationFormat>On-screen Show (16:10)</PresentationFormat>
  <Paragraphs>85</Paragraphs>
  <Slides>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ＭＳ Ｐゴシック</vt:lpstr>
      <vt:lpstr>Wingdings</vt:lpstr>
      <vt:lpstr>Arial</vt:lpstr>
      <vt:lpstr>Sandia_CorpPresentation_Template1</vt:lpstr>
      <vt:lpstr>DOE Visualization Software</vt:lpstr>
      <vt:lpstr>PowerPoint Presentation</vt:lpstr>
      <vt:lpstr>PowerPoint Presentation</vt:lpstr>
      <vt:lpstr>PowerPoint Presentation</vt:lpstr>
      <vt:lpstr>PowerPoint Presentation</vt:lpstr>
      <vt:lpstr>How Many Architectures to Support?</vt:lpstr>
      <vt:lpstr>PowerPoint Presentation</vt:lpstr>
      <vt:lpstr>PowerPoint Presentation</vt:lpstr>
      <vt:lpstr>Acknowledgements</vt:lpstr>
    </vt:vector>
  </TitlesOfParts>
  <Company>Sandia National Labs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Vittitow, Michael P</dc:creator>
  <cp:lastModifiedBy>Moreland, Kenneth</cp:lastModifiedBy>
  <cp:revision>198</cp:revision>
  <dcterms:created xsi:type="dcterms:W3CDTF">2011-10-03T16:15:05Z</dcterms:created>
  <dcterms:modified xsi:type="dcterms:W3CDTF">2017-02-02T03:32:45Z</dcterms:modified>
</cp:coreProperties>
</file>